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CE4F2-F152-4E8F-8484-24E705661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1681AC-1612-465D-B391-7F124CD77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DA4E0E-FDD9-4DA9-9BE5-99E3E8BA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9796BF-1F8D-481D-A052-F8C32476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D8AD8-641F-476D-8EEB-11782811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60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0307C-3DBB-4880-8D19-42C51D53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7401BD-2C50-47C4-8456-52AB0F896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E51B9-6B3C-4926-80B9-57AD403A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6E1EE9-953F-41C4-86B8-5FA6073E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89188A-93D0-4F12-9184-4F06A032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26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A7CBDC-D943-43F7-9879-4E419E790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8983CE-50EF-4B3E-AAE0-1B591962D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2DFCE1-9260-47DB-9ACF-ED922FB0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BD59C-6E4F-4964-BF38-D08DC120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995547-F1C8-4A9C-A3D0-EA3D8F8B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0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363A2-CDCD-41BB-83DF-E3620BB4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78CFD0-2C49-4616-874A-48AB53C2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D4FB56-681E-4DF0-9E4B-7502882A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3DB084-3B15-495C-A127-F69DEF81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62738C-DE10-4E1A-BCEF-EED2CC9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17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34C7E-059B-4B7E-BA21-9A2FFB2C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99F1A6-5A8C-41D5-AF1A-AD1E1EBC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BAE1DF-6351-40D2-BB68-DF07682A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470E2-81CD-43C4-A747-9EF21868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6A4269-BC30-4445-9715-01959856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2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EF30B-47C8-44C6-A6B3-DE013A44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16C655-E3AA-4DAF-BD48-9A5409D40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BCE2B6-059C-44A8-B06D-4D5791CC1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3A7B10-8272-4738-AF3F-BA91806B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1E9FCB-06DC-46CE-8539-4661F712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F6DDBC-DB8E-47A7-AD59-5DEFC294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84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D12DD-1D03-44BA-A15D-3F585C20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96AFEA-6494-4D6C-BE5B-6B45E9330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4B151E-3DF0-4CCB-8BD4-25EF2DC40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846183-7BF5-4302-A897-5F0B38208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D789CD0-1AB7-4A47-8D97-69A9FDA50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B98DF2B-4DC2-4545-90E6-869AB9D2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6B2852-B7FA-4BD7-B986-0B3847F7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8B392B-BB0E-4462-B2B8-8FD5C36C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05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F5918-75A3-41FA-AFA8-B9B0CAA9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F38CC6-28A7-48DA-8671-1FB9E684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43A2EF-D989-467A-B369-3C290E55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81501A-564B-46D6-8689-FF7ADE47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71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F22CA8-367D-4053-A50C-BEF94013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1002B7-D904-4B17-BC36-585CEDDE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FDDC69-A41A-41CD-8E64-2F0C4C06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46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79D5B-3D34-49E6-8986-E733229A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CA6728-FC1A-41B1-B76A-7EDA76315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2CF23E-F751-43FF-BAB8-83B1B514D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CEF96B-C5B0-4882-87B3-553863BF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521FE-495D-4826-8095-468D29F5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8ECF47-394B-47EB-9913-86D91C79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3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61C19-9A1D-4EA2-A305-3E679BC7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2A034F-EAC8-47AB-BB30-B2A11324E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3D1EC4-3314-49E3-8BEC-13ACDEE9C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088D3F-B810-4CAB-B63C-C4CE0CBB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D3FCA7-471F-4FF3-9C6E-E6FA4726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141CBC-C8BB-4E52-AA5E-0E34502A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12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65FB0-1A7E-4D51-9831-A84C04D9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527EBA-A39E-41F0-A3B7-35D1BAE13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00CE9C-FF03-4155-ACC0-A2B2F6D5E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8308-C449-40D4-9240-5A0FD8AA9C7B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0A05B-78AF-41BF-95A6-275D5ABF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412437-B66D-4DEB-9511-EC6196D43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87655-567C-4A32-B668-71FE4DBE4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67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развития вычислительной техники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3374"/>
            <a:ext cx="9144000" cy="1655762"/>
          </a:xfrm>
        </p:spPr>
        <p:txBody>
          <a:bodyPr/>
          <a:lstStyle/>
          <a:p>
            <a:r>
              <a:rPr lang="ru-RU" dirty="0"/>
              <a:t>Гришутенко Павел Петрович ИВТ 1 группа 2подгруппа</a:t>
            </a:r>
          </a:p>
        </p:txBody>
      </p:sp>
    </p:spTree>
    <p:extLst>
      <p:ext uri="{BB962C8B-B14F-4D97-AF65-F5344CB8AC3E}">
        <p14:creationId xmlns:p14="http://schemas.microsoft.com/office/powerpoint/2010/main" val="260712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Первые вычислительные машины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8460" y="1805202"/>
            <a:ext cx="1877915" cy="1020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Арифмометр В. </a:t>
            </a:r>
            <a:r>
              <a:rPr lang="ru-RU" dirty="0" err="1"/>
              <a:t>Шиккорда</a:t>
            </a:r>
            <a:endParaRPr lang="ru-RU" dirty="0"/>
          </a:p>
          <a:p>
            <a:r>
              <a:rPr lang="ru-RU" dirty="0"/>
              <a:t>1623 г.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F79A73-5350-4A2B-9319-D2D2FF0D4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5" y="1347596"/>
            <a:ext cx="2433488" cy="2098883"/>
          </a:xfrm>
          <a:prstGeom prst="rect">
            <a:avLst/>
          </a:prstGeom>
        </p:spPr>
      </p:pic>
      <p:pic>
        <p:nvPicPr>
          <p:cNvPr id="1026" name="Picture 2" descr="https://photos1.blogger.com/blogger/2763/2004/1600/Pascalina.jpg">
            <a:extLst>
              <a:ext uri="{FF2B5EF4-FFF2-40B4-BE49-F238E27FC236}">
                <a16:creationId xmlns:a16="http://schemas.microsoft.com/office/drawing/2014/main" id="{F43E4F9D-FAB1-4C40-8AF4-BD7662D8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35" y="1431956"/>
            <a:ext cx="3009053" cy="209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0ECB6C9-F1A5-4155-BD90-2005EC8F2EC1}"/>
              </a:ext>
            </a:extLst>
          </p:cNvPr>
          <p:cNvSpPr txBox="1">
            <a:spLocks/>
          </p:cNvSpPr>
          <p:nvPr/>
        </p:nvSpPr>
        <p:spPr>
          <a:xfrm>
            <a:off x="9544688" y="1846388"/>
            <a:ext cx="1877914" cy="1020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Арифмометр Б. Паскаля</a:t>
            </a:r>
          </a:p>
          <a:p>
            <a:r>
              <a:rPr lang="ru-RU" dirty="0"/>
              <a:t>1642 г</a:t>
            </a:r>
          </a:p>
        </p:txBody>
      </p:sp>
      <p:pic>
        <p:nvPicPr>
          <p:cNvPr id="1028" name="Picture 4" descr="https://upload.wikimedia.org/wikipedia/commons/2/26/Rechenmaschine_von_Leibniz_%28Nachbau%29_04.jpg">
            <a:extLst>
              <a:ext uri="{FF2B5EF4-FFF2-40B4-BE49-F238E27FC236}">
                <a16:creationId xmlns:a16="http://schemas.microsoft.com/office/drawing/2014/main" id="{2A15742B-220B-4B69-89EA-EBF092D02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23" y="3953059"/>
            <a:ext cx="3615065" cy="20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27BDF9-1BD6-414E-B3E6-885656FAEC88}"/>
              </a:ext>
            </a:extLst>
          </p:cNvPr>
          <p:cNvSpPr txBox="1">
            <a:spLocks/>
          </p:cNvSpPr>
          <p:nvPr/>
        </p:nvSpPr>
        <p:spPr>
          <a:xfrm>
            <a:off x="6601388" y="4449316"/>
            <a:ext cx="2083293" cy="1225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Механическая счетная машина В. </a:t>
            </a:r>
            <a:r>
              <a:rPr lang="ru-RU" dirty="0" err="1"/>
              <a:t>Лейбнеца</a:t>
            </a:r>
            <a:endParaRPr lang="ru-RU" dirty="0"/>
          </a:p>
          <a:p>
            <a:r>
              <a:rPr lang="ru-RU" dirty="0"/>
              <a:t>1673 г.</a:t>
            </a:r>
          </a:p>
        </p:txBody>
      </p:sp>
    </p:spTree>
    <p:extLst>
      <p:ext uri="{BB962C8B-B14F-4D97-AF65-F5344CB8AC3E}">
        <p14:creationId xmlns:p14="http://schemas.microsoft.com/office/powerpoint/2010/main" val="349684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Первые вычислительные машины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322" y="4703441"/>
            <a:ext cx="2763981" cy="104924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Разностная машина Ч. Беббиджа </a:t>
            </a:r>
          </a:p>
          <a:p>
            <a:r>
              <a:rPr lang="ru-RU" dirty="0"/>
              <a:t>1823 г.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DE6BD891-BBB2-4FAD-9843-B2667C752102}"/>
              </a:ext>
            </a:extLst>
          </p:cNvPr>
          <p:cNvSpPr txBox="1">
            <a:spLocks/>
          </p:cNvSpPr>
          <p:nvPr/>
        </p:nvSpPr>
        <p:spPr>
          <a:xfrm>
            <a:off x="7369967" y="5310226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Вычислительные машины К. </a:t>
            </a:r>
            <a:r>
              <a:rPr lang="ru-RU" dirty="0" err="1"/>
              <a:t>Цузе</a:t>
            </a:r>
            <a:endParaRPr lang="ru-RU" dirty="0"/>
          </a:p>
          <a:p>
            <a:r>
              <a:rPr lang="ru-RU" dirty="0"/>
              <a:t>1938 – 1944 г.</a:t>
            </a:r>
          </a:p>
        </p:txBody>
      </p:sp>
      <p:pic>
        <p:nvPicPr>
          <p:cNvPr id="1026" name="Picture 2" descr="http://doma10.ucoz.ru/Lica/mashina_bebbidga.jpg">
            <a:extLst>
              <a:ext uri="{FF2B5EF4-FFF2-40B4-BE49-F238E27FC236}">
                <a16:creationId xmlns:a16="http://schemas.microsoft.com/office/drawing/2014/main" id="{9B20214D-27E5-4092-B7C9-9A21F34C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88" y="1359081"/>
            <a:ext cx="3942048" cy="308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ollmetzer.com/wp-content/uploads/2016/02/DSC_0700.jpg">
            <a:extLst>
              <a:ext uri="{FF2B5EF4-FFF2-40B4-BE49-F238E27FC236}">
                <a16:creationId xmlns:a16="http://schemas.microsoft.com/office/drawing/2014/main" id="{CA4669E6-2398-4389-92FF-F0C7995A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02" y="1188426"/>
            <a:ext cx="2673181" cy="15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FFBBCC0-8071-4F22-A21E-E0F9E52B47F8}"/>
              </a:ext>
            </a:extLst>
          </p:cNvPr>
          <p:cNvSpPr txBox="1">
            <a:spLocks/>
          </p:cNvSpPr>
          <p:nvPr/>
        </p:nvSpPr>
        <p:spPr>
          <a:xfrm>
            <a:off x="5892301" y="2781182"/>
            <a:ext cx="2763981" cy="1049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Z1</a:t>
            </a:r>
            <a:endParaRPr lang="ru-RU" dirty="0"/>
          </a:p>
        </p:txBody>
      </p:sp>
      <p:pic>
        <p:nvPicPr>
          <p:cNvPr id="1032" name="Picture 8" descr="http://ok-t.ru/studopedia/baza7/1364492966278.files/image006.jpg">
            <a:extLst>
              <a:ext uri="{FF2B5EF4-FFF2-40B4-BE49-F238E27FC236}">
                <a16:creationId xmlns:a16="http://schemas.microsoft.com/office/drawing/2014/main" id="{65F92CCA-3C84-47D0-9182-1F258F40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81" y="1188425"/>
            <a:ext cx="2392384" cy="15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2F6686A-27DF-44B2-938A-899773459DB2}"/>
              </a:ext>
            </a:extLst>
          </p:cNvPr>
          <p:cNvSpPr txBox="1">
            <a:spLocks/>
          </p:cNvSpPr>
          <p:nvPr/>
        </p:nvSpPr>
        <p:spPr>
          <a:xfrm>
            <a:off x="8671582" y="2727391"/>
            <a:ext cx="2763981" cy="1049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Z3</a:t>
            </a:r>
            <a:endParaRPr lang="ru-RU" dirty="0"/>
          </a:p>
        </p:txBody>
      </p:sp>
      <p:pic>
        <p:nvPicPr>
          <p:cNvPr id="1034" name="Picture 10" descr="http://ok-t.ru/studopedia/baza7/1364492966278.files/image010.jpg">
            <a:extLst>
              <a:ext uri="{FF2B5EF4-FFF2-40B4-BE49-F238E27FC236}">
                <a16:creationId xmlns:a16="http://schemas.microsoft.com/office/drawing/2014/main" id="{E2DD9886-9C5B-4C91-B02F-D1A5CE9B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49" y="3226360"/>
            <a:ext cx="2306463" cy="176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9517C90-6FFE-473F-9153-501F21862774}"/>
              </a:ext>
            </a:extLst>
          </p:cNvPr>
          <p:cNvSpPr txBox="1">
            <a:spLocks/>
          </p:cNvSpPr>
          <p:nvPr/>
        </p:nvSpPr>
        <p:spPr>
          <a:xfrm>
            <a:off x="7443914" y="4973987"/>
            <a:ext cx="2763981" cy="1049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607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Первое поколение ЭВМ 1946 – 195</a:t>
            </a:r>
            <a:r>
              <a:rPr lang="en-US" sz="5000" dirty="0"/>
              <a:t>0</a:t>
            </a:r>
            <a:r>
              <a:rPr lang="ru-RU" sz="5000" dirty="0" err="1"/>
              <a:t>гг</a:t>
            </a:r>
            <a:endParaRPr lang="ru-RU" sz="5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232" y="1931304"/>
            <a:ext cx="2911876" cy="1118586"/>
          </a:xfrm>
        </p:spPr>
        <p:txBody>
          <a:bodyPr>
            <a:normAutofit/>
          </a:bodyPr>
          <a:lstStyle/>
          <a:p>
            <a:r>
              <a:rPr lang="en-US" dirty="0"/>
              <a:t>EDSAC</a:t>
            </a:r>
          </a:p>
          <a:p>
            <a:r>
              <a:rPr lang="en-US" dirty="0"/>
              <a:t>1949 </a:t>
            </a:r>
            <a:r>
              <a:rPr lang="ru-RU" dirty="0"/>
              <a:t>г.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E03FC80-B6AE-4213-9AD8-78FABAD0CD5D}"/>
              </a:ext>
            </a:extLst>
          </p:cNvPr>
          <p:cNvSpPr txBox="1">
            <a:spLocks/>
          </p:cNvSpPr>
          <p:nvPr/>
        </p:nvSpPr>
        <p:spPr>
          <a:xfrm>
            <a:off x="3376628" y="4708865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LEO 1</a:t>
            </a:r>
          </a:p>
          <a:p>
            <a:r>
              <a:rPr lang="en-US" dirty="0"/>
              <a:t>1951 </a:t>
            </a:r>
            <a:r>
              <a:rPr lang="ru-RU" dirty="0"/>
              <a:t>г.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A7F31EB-4D81-45C2-9E4C-970C56C938A1}"/>
              </a:ext>
            </a:extLst>
          </p:cNvPr>
          <p:cNvSpPr txBox="1">
            <a:spLocks/>
          </p:cNvSpPr>
          <p:nvPr/>
        </p:nvSpPr>
        <p:spPr>
          <a:xfrm>
            <a:off x="3184124" y="1880052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ENIAC</a:t>
            </a:r>
            <a:endParaRPr lang="ru-RU" dirty="0"/>
          </a:p>
          <a:p>
            <a:r>
              <a:rPr lang="ru-RU" dirty="0"/>
              <a:t>1946 г.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557D1B0-5AB8-4D14-A0FD-02AB4C370FB2}"/>
              </a:ext>
            </a:extLst>
          </p:cNvPr>
          <p:cNvSpPr txBox="1">
            <a:spLocks/>
          </p:cNvSpPr>
          <p:nvPr/>
        </p:nvSpPr>
        <p:spPr>
          <a:xfrm>
            <a:off x="9161183" y="4526065"/>
            <a:ext cx="1845973" cy="1301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МЭСМ</a:t>
            </a:r>
          </a:p>
          <a:p>
            <a:r>
              <a:rPr lang="ru-RU" dirty="0"/>
              <a:t>1948 г.</a:t>
            </a:r>
          </a:p>
          <a:p>
            <a:endParaRPr lang="ru-RU" dirty="0"/>
          </a:p>
        </p:txBody>
      </p:sp>
      <p:pic>
        <p:nvPicPr>
          <p:cNvPr id="7" name="Picture 2" descr="https://lh4.ggpht.com/ECGh60pwCoYfucR8Obl3Say32pZ0i2at-CiDxI7di2pN8lOGsVRKPhEW6A">
            <a:extLst>
              <a:ext uri="{FF2B5EF4-FFF2-40B4-BE49-F238E27FC236}">
                <a16:creationId xmlns:a16="http://schemas.microsoft.com/office/drawing/2014/main" id="{461221C9-E260-4750-A367-69344A47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49" y="1465773"/>
            <a:ext cx="2522734" cy="19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fb.ru/misc/i/gallery/37650/1315583.jpg">
            <a:extLst>
              <a:ext uri="{FF2B5EF4-FFF2-40B4-BE49-F238E27FC236}">
                <a16:creationId xmlns:a16="http://schemas.microsoft.com/office/drawing/2014/main" id="{4D6B5648-D6E8-4444-ACF4-643C0966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84" y="4099168"/>
            <a:ext cx="2935263" cy="18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-eu-west-1.amazonaws.com/files.surfory.com/uploads/2016/10/27/552dabee1f395d32448b46b7/58113c1fbd0470576b8b45d8.jpg">
            <a:extLst>
              <a:ext uri="{FF2B5EF4-FFF2-40B4-BE49-F238E27FC236}">
                <a16:creationId xmlns:a16="http://schemas.microsoft.com/office/drawing/2014/main" id="{346E7996-CA02-4959-BBED-9EDB2173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04" y="1465772"/>
            <a:ext cx="3253722" cy="19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esm-6.ru/assets/besm2-2.jpg">
            <a:extLst>
              <a:ext uri="{FF2B5EF4-FFF2-40B4-BE49-F238E27FC236}">
                <a16:creationId xmlns:a16="http://schemas.microsoft.com/office/drawing/2014/main" id="{34C9570F-D749-4B58-8B1A-C9E13E22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97" y="4099167"/>
            <a:ext cx="2716915" cy="18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11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Второе поколение ЭВМ 1950 – 1960гг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964" y="3201789"/>
            <a:ext cx="3763509" cy="1118586"/>
          </a:xfrm>
        </p:spPr>
        <p:txBody>
          <a:bodyPr>
            <a:normAutofit/>
          </a:bodyPr>
          <a:lstStyle/>
          <a:p>
            <a:r>
              <a:rPr lang="ru-RU" dirty="0"/>
              <a:t>Транзисторы</a:t>
            </a:r>
            <a:r>
              <a:rPr lang="en-US" dirty="0"/>
              <a:t> </a:t>
            </a:r>
            <a:r>
              <a:rPr lang="ru-RU" dirty="0"/>
              <a:t>и память на магнитных сердечниках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9520504-2D4A-4E62-874A-9C4AD07272CF}"/>
              </a:ext>
            </a:extLst>
          </p:cNvPr>
          <p:cNvSpPr txBox="1">
            <a:spLocks/>
          </p:cNvSpPr>
          <p:nvPr/>
        </p:nvSpPr>
        <p:spPr>
          <a:xfrm>
            <a:off x="9693908" y="1689919"/>
            <a:ext cx="2715560" cy="8299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БЭСМ-6</a:t>
            </a:r>
          </a:p>
          <a:p>
            <a:r>
              <a:rPr lang="ru-RU" dirty="0"/>
              <a:t>1967 г.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20F6014-4866-41FE-BA37-AC1299E36099}"/>
              </a:ext>
            </a:extLst>
          </p:cNvPr>
          <p:cNvSpPr txBox="1">
            <a:spLocks/>
          </p:cNvSpPr>
          <p:nvPr/>
        </p:nvSpPr>
        <p:spPr>
          <a:xfrm>
            <a:off x="4139655" y="4572249"/>
            <a:ext cx="2222294" cy="118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PDP</a:t>
            </a:r>
            <a:r>
              <a:rPr lang="ru-RU" dirty="0"/>
              <a:t>-</a:t>
            </a:r>
            <a:r>
              <a:rPr lang="en-US" dirty="0"/>
              <a:t>1</a:t>
            </a:r>
          </a:p>
          <a:p>
            <a:r>
              <a:rPr lang="en-US" dirty="0"/>
              <a:t>1960 </a:t>
            </a:r>
            <a:r>
              <a:rPr lang="ru-RU" dirty="0"/>
              <a:t>г.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7193364-2769-4C54-BD04-8E55BEF74645}"/>
              </a:ext>
            </a:extLst>
          </p:cNvPr>
          <p:cNvSpPr txBox="1">
            <a:spLocks/>
          </p:cNvSpPr>
          <p:nvPr/>
        </p:nvSpPr>
        <p:spPr>
          <a:xfrm>
            <a:off x="9420174" y="4741145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IBM 608 </a:t>
            </a:r>
          </a:p>
          <a:p>
            <a:r>
              <a:rPr lang="en-US" dirty="0"/>
              <a:t>Transistor Calculator</a:t>
            </a:r>
          </a:p>
          <a:p>
            <a:r>
              <a:rPr lang="en-US" dirty="0"/>
              <a:t> 1957 </a:t>
            </a:r>
            <a:r>
              <a:rPr lang="ru-RU" dirty="0"/>
              <a:t>г.</a:t>
            </a:r>
          </a:p>
        </p:txBody>
      </p:sp>
      <p:pic>
        <p:nvPicPr>
          <p:cNvPr id="4098" name="Picture 2" descr="http://www.technikum29.de/shared/photos/rechnertechnik/speichermedien/kernspeicher.jpg">
            <a:extLst>
              <a:ext uri="{FF2B5EF4-FFF2-40B4-BE49-F238E27FC236}">
                <a16:creationId xmlns:a16="http://schemas.microsoft.com/office/drawing/2014/main" id="{F869D6A9-0B93-4EED-8E7A-EB021572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806" y="1193800"/>
            <a:ext cx="2662910" cy="199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eru5.ru/image/data/silicone.jpg">
            <a:extLst>
              <a:ext uri="{FF2B5EF4-FFF2-40B4-BE49-F238E27FC236}">
                <a16:creationId xmlns:a16="http://schemas.microsoft.com/office/drawing/2014/main" id="{FE4F782D-E1BB-4F62-B37C-ADC68E33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30" y="1193800"/>
            <a:ext cx="2911876" cy="21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mos.cms.futurecdn.net/f8c334c94b519280eb731295d3d3319e-1200-80.jpg">
            <a:extLst>
              <a:ext uri="{FF2B5EF4-FFF2-40B4-BE49-F238E27FC236}">
                <a16:creationId xmlns:a16="http://schemas.microsoft.com/office/drawing/2014/main" id="{3E67895A-C1FE-4845-9251-0A99EAAC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07" y="4148959"/>
            <a:ext cx="3294618" cy="209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hsto.org/files/339/446/9bf/3394469bf5634da5b9224931951903b9.jpg">
            <a:extLst>
              <a:ext uri="{FF2B5EF4-FFF2-40B4-BE49-F238E27FC236}">
                <a16:creationId xmlns:a16="http://schemas.microsoft.com/office/drawing/2014/main" id="{6AA9D1D9-FFF5-47B3-8601-25742CDB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57" y="1192749"/>
            <a:ext cx="2662909" cy="19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mir-s3-cdn-cf.behance.net/project_modules/max_1200/ea839b29771109.5602d8dfc0149.jpg">
            <a:extLst>
              <a:ext uri="{FF2B5EF4-FFF2-40B4-BE49-F238E27FC236}">
                <a16:creationId xmlns:a16="http://schemas.microsoft.com/office/drawing/2014/main" id="{A048BFEC-C3F0-40C7-828A-0420EAC7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49" y="4116615"/>
            <a:ext cx="3241482" cy="20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7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Третье поколение ЭВМ 1960 – 1974гг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088" y="3172664"/>
            <a:ext cx="3567346" cy="1118586"/>
          </a:xfrm>
        </p:spPr>
        <p:txBody>
          <a:bodyPr>
            <a:normAutofit/>
          </a:bodyPr>
          <a:lstStyle/>
          <a:p>
            <a:r>
              <a:rPr lang="ru-RU" dirty="0"/>
              <a:t>Первая интегральная схема Д. </a:t>
            </a:r>
            <a:r>
              <a:rPr lang="ru-RU" dirty="0" err="1"/>
              <a:t>Келби</a:t>
            </a:r>
            <a:r>
              <a:rPr lang="en-US" dirty="0"/>
              <a:t> – 1959 </a:t>
            </a:r>
            <a:r>
              <a:rPr lang="ru-RU" dirty="0"/>
              <a:t>г.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2D948D93-0D5A-4DAA-A97D-F94E3EEFDF16}"/>
              </a:ext>
            </a:extLst>
          </p:cNvPr>
          <p:cNvSpPr txBox="1">
            <a:spLocks/>
          </p:cNvSpPr>
          <p:nvPr/>
        </p:nvSpPr>
        <p:spPr>
          <a:xfrm>
            <a:off x="7252940" y="3369431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IBM-360 – 1964 </a:t>
            </a:r>
            <a:r>
              <a:rPr lang="ru-RU" dirty="0"/>
              <a:t>г.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A22E46E4-0B83-4413-892F-62A04B271753}"/>
              </a:ext>
            </a:extLst>
          </p:cNvPr>
          <p:cNvSpPr txBox="1">
            <a:spLocks/>
          </p:cNvSpPr>
          <p:nvPr/>
        </p:nvSpPr>
        <p:spPr>
          <a:xfrm>
            <a:off x="1940862" y="6039420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Intel 4004 – 1971 </a:t>
            </a:r>
            <a:r>
              <a:rPr lang="ru-RU" dirty="0"/>
              <a:t>г.</a:t>
            </a:r>
            <a:endParaRPr lang="en-US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9E3E71F-D59B-40E7-9538-C7C65B97911D}"/>
              </a:ext>
            </a:extLst>
          </p:cNvPr>
          <p:cNvSpPr txBox="1">
            <a:spLocks/>
          </p:cNvSpPr>
          <p:nvPr/>
        </p:nvSpPr>
        <p:spPr>
          <a:xfrm>
            <a:off x="7073713" y="6039420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Наири</a:t>
            </a:r>
            <a:r>
              <a:rPr lang="ru-RU" dirty="0"/>
              <a:t> </a:t>
            </a:r>
            <a:r>
              <a:rPr lang="en-US" dirty="0"/>
              <a:t>3</a:t>
            </a:r>
            <a:r>
              <a:rPr lang="ru-RU" dirty="0"/>
              <a:t> – 1970 г.</a:t>
            </a:r>
          </a:p>
        </p:txBody>
      </p:sp>
      <p:pic>
        <p:nvPicPr>
          <p:cNvPr id="2050" name="Picture 2" descr="http://www.ti.com/corp/graphics/press/image/on_line/co1034.jpg">
            <a:extLst>
              <a:ext uri="{FF2B5EF4-FFF2-40B4-BE49-F238E27FC236}">
                <a16:creationId xmlns:a16="http://schemas.microsoft.com/office/drawing/2014/main" id="{1A1C4DFC-22F1-4AB0-B2CB-475C5CD0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23" y="1240329"/>
            <a:ext cx="2911876" cy="19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aculty.chemeketa.edu/ascholer/cs160Reader/_images/intel_4004.jpg">
            <a:extLst>
              <a:ext uri="{FF2B5EF4-FFF2-40B4-BE49-F238E27FC236}">
                <a16:creationId xmlns:a16="http://schemas.microsoft.com/office/drawing/2014/main" id="{1BCD292A-44ED-41F1-9F5B-DA1C3C68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77" y="3928724"/>
            <a:ext cx="2814261" cy="211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habrastorage.org/files/7ed/62c/d24/7ed62cd24e7a4861a323c3f0f65c29db.jpg">
            <a:extLst>
              <a:ext uri="{FF2B5EF4-FFF2-40B4-BE49-F238E27FC236}">
                <a16:creationId xmlns:a16="http://schemas.microsoft.com/office/drawing/2014/main" id="{5B5169D2-50D7-452F-AF75-4152DF48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13" y="3882475"/>
            <a:ext cx="2911876" cy="21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ibm.com/ibm/history/ibm100/images/icp/R516847Q31207D52/us__en_us__ibm100__system_360__360_genrl__800x548.jpg">
            <a:extLst>
              <a:ext uri="{FF2B5EF4-FFF2-40B4-BE49-F238E27FC236}">
                <a16:creationId xmlns:a16="http://schemas.microsoft.com/office/drawing/2014/main" id="{CC464B29-D2DC-4A5E-93AA-5FD38079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5" y="1216491"/>
            <a:ext cx="3139491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6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579" y="-1193800"/>
            <a:ext cx="11114842" cy="2387600"/>
          </a:xfrm>
        </p:spPr>
        <p:txBody>
          <a:bodyPr>
            <a:normAutofit/>
          </a:bodyPr>
          <a:lstStyle/>
          <a:p>
            <a:r>
              <a:rPr lang="ru-RU" sz="5000" dirty="0"/>
              <a:t>Четвертое поколение ЭВМ с 1975 г.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74A088-FC85-47CC-B87D-91399F66F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742" y="4513385"/>
            <a:ext cx="2911876" cy="1118586"/>
          </a:xfrm>
        </p:spPr>
        <p:txBody>
          <a:bodyPr>
            <a:normAutofit/>
          </a:bodyPr>
          <a:lstStyle/>
          <a:p>
            <a:r>
              <a:rPr lang="en-US" dirty="0"/>
              <a:t>Apple II</a:t>
            </a:r>
          </a:p>
          <a:p>
            <a:r>
              <a:rPr lang="en-US" dirty="0"/>
              <a:t>1977 </a:t>
            </a:r>
            <a:r>
              <a:rPr lang="ru-RU" dirty="0"/>
              <a:t>г.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F167437-A5EB-4191-A00E-03C2B37C5F1A}"/>
              </a:ext>
            </a:extLst>
          </p:cNvPr>
          <p:cNvSpPr txBox="1">
            <a:spLocks/>
          </p:cNvSpPr>
          <p:nvPr/>
        </p:nvSpPr>
        <p:spPr>
          <a:xfrm>
            <a:off x="9280124" y="2124927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IBM PC</a:t>
            </a:r>
          </a:p>
          <a:p>
            <a:r>
              <a:rPr lang="en-US" dirty="0"/>
              <a:t>1981 </a:t>
            </a:r>
            <a:r>
              <a:rPr lang="ru-RU" dirty="0"/>
              <a:t>г.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7EF40CA3-5586-4104-BC36-4E77BC4EEAC3}"/>
              </a:ext>
            </a:extLst>
          </p:cNvPr>
          <p:cNvSpPr txBox="1">
            <a:spLocks/>
          </p:cNvSpPr>
          <p:nvPr/>
        </p:nvSpPr>
        <p:spPr>
          <a:xfrm>
            <a:off x="4021742" y="2124927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Intel 8086</a:t>
            </a:r>
          </a:p>
          <a:p>
            <a:r>
              <a:rPr lang="en-US" dirty="0"/>
              <a:t>1978 </a:t>
            </a:r>
            <a:r>
              <a:rPr lang="ru-RU" dirty="0"/>
              <a:t>г.</a:t>
            </a:r>
            <a:endParaRPr lang="en-US" dirty="0"/>
          </a:p>
          <a:p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51D88B5-41CD-4D31-B659-DF6DC7D484DC}"/>
              </a:ext>
            </a:extLst>
          </p:cNvPr>
          <p:cNvSpPr txBox="1">
            <a:spLocks/>
          </p:cNvSpPr>
          <p:nvPr/>
        </p:nvSpPr>
        <p:spPr>
          <a:xfrm>
            <a:off x="9424503" y="4542675"/>
            <a:ext cx="2911876" cy="11185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Вычислительный комплекс Эльбрус</a:t>
            </a:r>
          </a:p>
          <a:p>
            <a:r>
              <a:rPr lang="ru-RU" dirty="0"/>
              <a:t>С 1970-х г.</a:t>
            </a:r>
          </a:p>
        </p:txBody>
      </p:sp>
      <p:pic>
        <p:nvPicPr>
          <p:cNvPr id="5122" name="Picture 2" descr="http://file.elecfans.com/web1/M00/91/B7/o4YBAFzaOyyAIzqrAACoE0FTbwU307.jpg">
            <a:extLst>
              <a:ext uri="{FF2B5EF4-FFF2-40B4-BE49-F238E27FC236}">
                <a16:creationId xmlns:a16="http://schemas.microsoft.com/office/drawing/2014/main" id="{1DC1D793-8CA7-4926-9267-C11AA3E4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2" y="1448924"/>
            <a:ext cx="2911876" cy="198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cpro100.info/wp-content/uploads/2019/03/post_5c82f94a9048d.jpeg">
            <a:extLst>
              <a:ext uri="{FF2B5EF4-FFF2-40B4-BE49-F238E27FC236}">
                <a16:creationId xmlns:a16="http://schemas.microsoft.com/office/drawing/2014/main" id="{842F8F9C-C52A-4C21-B447-8FC72728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84" y="3839427"/>
            <a:ext cx="2653569" cy="24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BM PC 5150.jpg">
            <a:extLst>
              <a:ext uri="{FF2B5EF4-FFF2-40B4-BE49-F238E27FC236}">
                <a16:creationId xmlns:a16="http://schemas.microsoft.com/office/drawing/2014/main" id="{175CB7C2-5F31-48A6-8CA8-B518860A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08" y="1420945"/>
            <a:ext cx="2911876" cy="21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c.pics.livejournal.com/bitblaze/81825639/2100/2100_900.jpg">
            <a:extLst>
              <a:ext uri="{FF2B5EF4-FFF2-40B4-BE49-F238E27FC236}">
                <a16:creationId xmlns:a16="http://schemas.microsoft.com/office/drawing/2014/main" id="{C6AE574C-5E5A-485F-B355-5C80D3EB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29" y="4020258"/>
            <a:ext cx="3199755" cy="21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9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1B54E-D57E-4AAC-8EC1-137CA34C6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44495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180</Words>
  <Application>Microsoft Office PowerPoint</Application>
  <PresentationFormat>Широкоэкранный</PresentationFormat>
  <Paragraphs>50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История развития вычислительной техники</vt:lpstr>
      <vt:lpstr>Первые вычислительные машины</vt:lpstr>
      <vt:lpstr>Первые вычислительные машины</vt:lpstr>
      <vt:lpstr>Первое поколение ЭВМ 1946 – 1950гг</vt:lpstr>
      <vt:lpstr>Второе поколение ЭВМ 1950 – 1960гг</vt:lpstr>
      <vt:lpstr>Третье поколение ЭВМ 1960 – 1974гг</vt:lpstr>
      <vt:lpstr>Четвертое поколение ЭВМ с 1975 г.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вычислительной техники</dc:title>
  <dc:creator>Павел Гришутенко</dc:creator>
  <cp:lastModifiedBy>Павел Гришутенко</cp:lastModifiedBy>
  <cp:revision>38</cp:revision>
  <dcterms:created xsi:type="dcterms:W3CDTF">2019-06-02T17:29:35Z</dcterms:created>
  <dcterms:modified xsi:type="dcterms:W3CDTF">2019-06-12T12:05:16Z</dcterms:modified>
</cp:coreProperties>
</file>